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</p:sldIdLst>
  <p:sldSz cx="24387175" cy="13716000"/>
  <p:notesSz cx="13716000" cy="24387175"/>
  <p:embeddedFontLst>
    <p:embeddedFont>
      <p:font typeface="NotoSansSC-Bold" panose="020B0200000000000000" pitchFamily="34" charset="-122"/>
      <p:bold r:id="rId27"/>
    </p:embeddedFont>
    <p:embeddedFont>
      <p:font typeface="NotoSansSC-Bold" panose="020B0200000000000000" pitchFamily="34" charset="-120"/>
      <p:bold r:id="rId28"/>
    </p:embeddedFont>
    <p:embeddedFont>
      <p:font typeface="Montserrat-Regular" panose="00000500000000000000" pitchFamily="34" charset="0"/>
      <p:regular r:id="rId29"/>
    </p:embeddedFont>
    <p:embeddedFont>
      <p:font typeface="Montserrat-Regular" panose="00000500000000000000" pitchFamily="34" charset="-122"/>
      <p:regular r:id="rId30"/>
    </p:embeddedFont>
    <p:embeddedFont>
      <p:font typeface="Montserrat-Regular" panose="00000500000000000000" pitchFamily="34" charset="-120"/>
      <p:regular r:id="rId31"/>
    </p:embeddedFont>
    <p:embeddedFont>
      <p:font typeface="等线" panose="02010600030101010101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44632" y="72237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49840" y="7351776"/>
            <a:ext cx="4105656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54864" y="5404104"/>
            <a:ext cx="24167592" cy="19202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5120"/>
              </a:lnSpc>
              <a:buNone/>
            </a:pPr>
            <a:r>
              <a:rPr lang="en-US" sz="12600" kern="0" spc="-504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NLP核心任务进阶</a:t>
            </a:r>
            <a:endParaRPr lang="en-US" sz="12600" dirty="0"/>
          </a:p>
        </p:txBody>
      </p:sp>
      <p:sp>
        <p:nvSpPr>
          <p:cNvPr id="6" name="文本框 5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856464" cy="8778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930"/>
              </a:lnSpc>
              <a:buNone/>
            </a:pPr>
            <a:r>
              <a:rPr lang="en-US" sz="5700" kern="0" spc="-283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BERT在NLP任务中的卓越表现与应用</a:t>
            </a:r>
            <a:endParaRPr lang="en-US" sz="5700" dirty="0"/>
          </a:p>
        </p:txBody>
      </p:sp>
      <p:sp>
        <p:nvSpPr>
          <p:cNvPr id="5" name="Text 1"/>
          <p:cNvSpPr/>
          <p:nvPr/>
        </p:nvSpPr>
        <p:spPr>
          <a:xfrm rot="21600000">
            <a:off x="1655064" y="4937760"/>
            <a:ext cx="70134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BERT通过预训练和微调机制，在11项NLP任务中创下最优结果，包括GLUE基准测试平均提升7.7%，SQuAD问答任务F1值达到93.2%。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 rot="21600000">
            <a:off x="3950208" y="4078224"/>
            <a:ext cx="470916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多任务表现优异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 rot="21600000">
            <a:off x="15718536" y="9601200"/>
            <a:ext cx="70134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预训练模型仅需1-2小时任务特定微调，即能在小样本数据（《1万标注样本）场景保持90%+的基准性能。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 rot="21600000">
            <a:off x="15718536" y="8787384"/>
            <a:ext cx="4215384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迁移学习优势</a:t>
            </a:r>
            <a:endParaRPr lang="en-US" sz="3900" dirty="0"/>
          </a:p>
        </p:txBody>
      </p:sp>
      <p:sp>
        <p:nvSpPr>
          <p:cNvPr id="9" name="Text 5"/>
          <p:cNvSpPr/>
          <p:nvPr/>
        </p:nvSpPr>
        <p:spPr>
          <a:xfrm rot="21600000">
            <a:off x="1655064" y="9601200"/>
            <a:ext cx="70134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BERT+Linear架构在CoNLL-2003英文NER任务中取得92.4%的F1值，相比传统CRF模型提升6.8%，通过简单线性层即可有效解码实体标签。</a:t>
            </a:r>
            <a:endParaRPr lang="en-US" sz="2600" dirty="0"/>
          </a:p>
        </p:txBody>
      </p:sp>
      <p:sp>
        <p:nvSpPr>
          <p:cNvPr id="10" name="Text 6"/>
          <p:cNvSpPr/>
          <p:nvPr/>
        </p:nvSpPr>
        <p:spPr>
          <a:xfrm rot="21600000">
            <a:off x="4416552" y="8787384"/>
            <a:ext cx="4242816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NER任务应用</a:t>
            </a:r>
            <a:endParaRPr lang="en-US" sz="3900" dirty="0"/>
          </a:p>
        </p:txBody>
      </p:sp>
      <p:sp>
        <p:nvSpPr>
          <p:cNvPr id="11" name="Text 7"/>
          <p:cNvSpPr/>
          <p:nvPr/>
        </p:nvSpPr>
        <p:spPr>
          <a:xfrm rot="21600000">
            <a:off x="15718536" y="4937760"/>
            <a:ext cx="70134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采用Transformer编码器和Masked LM训练目标，能同时捕捉词语的左右上下文信息，相比单向模型提升语境理解能力达37%。</a:t>
            </a:r>
            <a:endParaRPr lang="en-US" sz="2600" dirty="0"/>
          </a:p>
        </p:txBody>
      </p:sp>
      <p:sp>
        <p:nvSpPr>
          <p:cNvPr id="12" name="Text 8"/>
          <p:cNvSpPr/>
          <p:nvPr/>
        </p:nvSpPr>
        <p:spPr>
          <a:xfrm rot="21600000">
            <a:off x="15718536" y="4078224"/>
            <a:ext cx="470916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双向上下文建模</a:t>
            </a:r>
            <a:endParaRPr lang="en-US" sz="3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9610344" y="5257800"/>
            <a:ext cx="5157216" cy="5157216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43416" y="4672584"/>
            <a:ext cx="6300216" cy="630021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938760" cy="9326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7330"/>
              </a:lnSpc>
              <a:buNone/>
            </a:pPr>
            <a:r>
              <a:rPr lang="en-US" sz="6100" kern="0" spc="-299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BERT在序列标注任务中的应用解析</a:t>
            </a:r>
            <a:endParaRPr lang="en-US" sz="6100" dirty="0"/>
          </a:p>
        </p:txBody>
      </p:sp>
      <p:sp>
        <p:nvSpPr>
          <p:cNvPr id="6" name="Text 1"/>
          <p:cNvSpPr/>
          <p:nvPr/>
        </p:nvSpPr>
        <p:spPr>
          <a:xfrm rot="21600000">
            <a:off x="1947672" y="8784688"/>
            <a:ext cx="4599432" cy="32918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线性分类层接收BERT最后一层Hidden States作为输入，通过全连接矩阵计算标签概率分布。以NER任务为例，输入序列“北京是首都“经过BERT编码后，线性层会为“北“、“京“、“是“等每个字输出B-LOC/I-LOC/O等标签概率。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 rot="21600000">
            <a:off x="13854158" y="4978485"/>
            <a:ext cx="5601815" cy="23500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 err="1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BERT的劣势在于计算成本较高</a:t>
            </a: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：</a:t>
            </a:r>
            <a:endParaRPr lang="en-US" sz="2200" dirty="0">
              <a:solidFill>
                <a:srgbClr val="383838"/>
              </a:solidFill>
              <a:latin typeface="SourceHanSansCN-Regular" panose="020B0500000000000000" pitchFamily="34" charset="-122"/>
              <a:ea typeface="SourceHanSansCN-Regular" panose="020B0500000000000000" pitchFamily="34" charset="-122"/>
              <a:cs typeface="SourceHanSansCN-Regular" panose="020B0500000000000000" pitchFamily="34" charset="-120"/>
            </a:endParaRPr>
          </a:p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1） Base版本需要12层Transformer运算；</a:t>
            </a:r>
            <a:endParaRPr lang="en-US" sz="2200" dirty="0">
              <a:solidFill>
                <a:srgbClr val="383838"/>
              </a:solidFill>
              <a:latin typeface="SourceHanSansCN-Regular" panose="020B0500000000000000" pitchFamily="34" charset="-122"/>
              <a:ea typeface="SourceHanSansCN-Regular" panose="020B0500000000000000" pitchFamily="34" charset="-122"/>
              <a:cs typeface="SourceHanSansCN-Regular" panose="020B0500000000000000" pitchFamily="34" charset="-120"/>
            </a:endParaRPr>
          </a:p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2） 单次推理耗时是BiLSTM的8-10倍；</a:t>
            </a:r>
            <a:endParaRPr lang="en-US" sz="2200" dirty="0">
              <a:solidFill>
                <a:srgbClr val="383838"/>
              </a:solidFill>
              <a:latin typeface="SourceHanSansCN-Regular" panose="020B0500000000000000" pitchFamily="34" charset="-122"/>
              <a:ea typeface="SourceHanSansCN-Regular" panose="020B0500000000000000" pitchFamily="34" charset="-122"/>
              <a:cs typeface="SourceHanSansCN-Regular" panose="020B0500000000000000" pitchFamily="34" charset="-120"/>
            </a:endParaRPr>
          </a:p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3） 训练需16-32GB显存，工业部署需专用加速芯片。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 rot="21600000">
            <a:off x="7287768" y="8784688"/>
            <a:ext cx="4599432" cy="28163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BERT相比传统BiLSTM+CRF模型具有显著优势：1） 基于Transformer的架构可捕获更长距离依赖；2） 预训练模型自带丰富语义知识；3） 在CoNLL-2003英文NER任务中F1值提升3-5个百分点。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 rot="21600000">
            <a:off x="13854158" y="8300745"/>
            <a:ext cx="4599432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可通过知识蒸馏（如DistilBERT）、模型剪枝或使用ALBERT等轻量架构降低资源消耗，在保持95%性能的同时减少40%计算开销。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79576" y="8098888"/>
            <a:ext cx="10799064" cy="1371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1947672" y="4800600"/>
            <a:ext cx="10354466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 err="1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BERT模型通过预训练获取深度双向语义表示，在序列标注任务中，通常在BERT输出层上连接一个线性分类层（Linear</a:t>
            </a: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 Layer）。该线性层将BERT输出的768维向量映射到标签空间维度，直接预测每个token的标签类别。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 rot="21600000">
            <a:off x="1947672" y="383133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架构设计</a:t>
            </a:r>
            <a:endParaRPr lang="en-US" sz="4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15568" y="3950208"/>
            <a:ext cx="512064" cy="384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810744" cy="8503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6720"/>
              </a:lnSpc>
              <a:buNone/>
            </a:pPr>
            <a:r>
              <a:rPr lang="en-US" sz="5600" kern="0" spc="-274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模块三：文本匹配与句向量表示 (理论)</a:t>
            </a:r>
            <a:endParaRPr lang="en-US" sz="5600" dirty="0"/>
          </a:p>
        </p:txBody>
      </p:sp>
      <p:sp>
        <p:nvSpPr>
          <p:cNvPr id="5" name="Text 1"/>
          <p:cNvSpPr/>
          <p:nvPr/>
        </p:nvSpPr>
        <p:spPr>
          <a:xfrm rot="21600000">
            <a:off x="16075152" y="4215384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文本匹配是自然语言处理中的核心任务，旨在衡量两段文本之间的相似度或相关性，广泛应用于搜索引擎、问答系统等场景。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 rot="21600000">
            <a:off x="16075152" y="3438144"/>
            <a:ext cx="38862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文本匹配概述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 rot="21600000">
            <a:off x="2084832" y="5458968"/>
            <a:ext cx="6080760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句向量表示将句子映射为固定维度的向量空间，通过深度学习模型（如BERT、SBERT）捕获语义信息，提升匹配精度。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 rot="21600000">
            <a:off x="4736592" y="4681728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句向量表示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 rot="21600000">
            <a:off x="16075152" y="7406640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传统方法包括TF-IDF、BM25；深度学习方法则采用孪生网络、交互式匹配模型等，结合注意力机制优化效果。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 rot="21600000">
            <a:off x="16075152" y="660196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常用方法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 rot="21600000">
            <a:off x="2066544" y="9336024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常用指标包括准确率、召回率、F1值，以及MRR（Mean Reciprocal Rank）和NDCG（Normalized Discounted Cumulative Gain）等排序指标。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 rot="21600000">
            <a:off x="5193792" y="853135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评估指标</a:t>
            </a:r>
            <a:endParaRPr lang="en-US" sz="3600" dirty="0"/>
          </a:p>
        </p:txBody>
      </p:sp>
      <p:sp>
        <p:nvSpPr>
          <p:cNvPr id="13" name="Text 9"/>
          <p:cNvSpPr/>
          <p:nvPr/>
        </p:nvSpPr>
        <p:spPr>
          <a:xfrm rot="21600000">
            <a:off x="16075152" y="10460736"/>
            <a:ext cx="6099048" cy="10332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实际应用涵盖智能客服、推荐系统、重复问题检测等，显著提升用户体验和系统效率。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 rot="21600000">
            <a:off x="16075152" y="964692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应用场景</a:t>
            </a:r>
            <a:endParaRPr lang="en-US" sz="36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942832" y="5294376"/>
            <a:ext cx="3465576" cy="3831336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59952" y="5221224"/>
            <a:ext cx="219456" cy="219456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59952" y="8979408"/>
            <a:ext cx="219456" cy="21945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335256" y="4087368"/>
            <a:ext cx="3236976" cy="594360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53544" y="6912864"/>
            <a:ext cx="3291840" cy="192024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416784" y="4014216"/>
            <a:ext cx="219456" cy="219456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380208" y="9866376"/>
            <a:ext cx="219456" cy="219456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435072" y="6931152"/>
            <a:ext cx="219456" cy="219456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356848" y="6044184"/>
            <a:ext cx="2002536" cy="2002536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896344" y="6665976"/>
            <a:ext cx="877824" cy="85039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938760" cy="9326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7330"/>
              </a:lnSpc>
              <a:buNone/>
            </a:pPr>
            <a:r>
              <a:rPr lang="en-US" sz="6100" kern="0" spc="-299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理论精讲 (Theoretical Foundation)</a:t>
            </a:r>
            <a:endParaRPr lang="en-US" sz="6100" dirty="0"/>
          </a:p>
        </p:txBody>
      </p:sp>
      <p:sp>
        <p:nvSpPr>
          <p:cNvPr id="6" name="Text 1"/>
          <p:cNvSpPr/>
          <p:nvPr/>
        </p:nvSpPr>
        <p:spPr>
          <a:xfrm rot="21600000">
            <a:off x="13423392" y="4379976"/>
            <a:ext cx="8631936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语义相似度计算通过算法量化文本间的关联程度，常用技术包括词向量匹配（如Word2Vec）、句向量建模（如BERT）以及基于注意力机制的深度匹配模型（如ESIM），准确率可达85%以上。</a:t>
            </a:r>
            <a:endParaRPr lang="en-US" sz="2800" dirty="0"/>
          </a:p>
        </p:txBody>
      </p:sp>
      <p:sp>
        <p:nvSpPr>
          <p:cNvPr id="7" name="Text 2"/>
          <p:cNvSpPr/>
          <p:nvPr/>
        </p:nvSpPr>
        <p:spPr>
          <a:xfrm rot="21600000">
            <a:off x="13423392" y="341071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核心概念</a:t>
            </a:r>
            <a:endParaRPr lang="en-US" sz="4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801600" y="3557016"/>
            <a:ext cx="320040" cy="3200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2944368" y="4379976"/>
            <a:ext cx="8631936" cy="31363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文本匹配是自然语言处理中的核心任务，旨在衡量两段文本之间的语义相关性。其应用场景包括智能问答系统（如判断用户问题与知识库答案的匹配度）、意图识别（如分析用户查询意图）以及信息检索（如搜索引擎结果排序）等关键领域。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 rot="21600000">
            <a:off x="2944368" y="3410712"/>
            <a:ext cx="4535424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文本匹配概览</a:t>
            </a:r>
            <a:endParaRPr lang="en-US" sz="4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22576" y="3557016"/>
            <a:ext cx="320040" cy="320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传统文本分析方法的局限性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625628" y="5576420"/>
            <a:ext cx="6214085" cy="62207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947672" y="7278624"/>
            <a:ext cx="4599432" cy="14081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传统方法无法区分同义词和多义词，如“苹果“既指水果也指科技公司，严重影响文本分析的准确性。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 rot="21600000">
            <a:off x="1947672" y="9756648"/>
            <a:ext cx="4599432" cy="14081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传统模型难以捕捉超过5个词语的远距离语义关系，导致对复杂句子的理解能力有限。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 rot="21600000">
            <a:off x="7287768" y="7278624"/>
            <a:ext cx="4599432" cy="14081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词向量平均方法会损失词语的上下文信息，无法反映“银行“在“河岸“和“金融“场景中的不同含义。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 rot="21600000">
            <a:off x="7287768" y="9756648"/>
            <a:ext cx="4599432" cy="14081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95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预训练词向量无法动态适应不同语境，例如“深度学习“在2010年和2023年的语义内涵有明显差异。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79576" y="6592824"/>
            <a:ext cx="10799064" cy="1371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1947672" y="4800600"/>
            <a:ext cx="1004925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词袋模型无法捕捉词语顺序和语义关系，仅统计词频导致信息丢失严重。例如“不错“和“错不“会被视为相同表达。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 rot="21600000">
            <a:off x="1947672" y="3831336"/>
            <a:ext cx="4535424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词袋模型缺陷</a:t>
            </a:r>
            <a:endParaRPr lang="en-US" sz="4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15568" y="3950208"/>
            <a:ext cx="512064" cy="38404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2984480" cy="95097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7510"/>
              </a:lnSpc>
              <a:buNone/>
            </a:pPr>
            <a:r>
              <a:rPr lang="en-US" sz="6200" kern="0" spc="-306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Sentence-BERT (SBERT) 原理精讲</a:t>
            </a:r>
            <a:endParaRPr lang="en-US" sz="6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91640" y="5065776"/>
            <a:ext cx="6400800" cy="67025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456432" y="3685032"/>
            <a:ext cx="2816352" cy="28163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443984" y="4773168"/>
            <a:ext cx="813816" cy="65836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2148840" y="8101584"/>
            <a:ext cx="5486400" cy="3419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直接使用BERT的【CLS】输出或词向量平均效果不佳，因为【CLS】输出缺乏语义信息，而词向量平均会丢失上下文信息。此外，BERT的计算效率低下，不适合大规模语义相似度计算任务。</a:t>
            </a:r>
            <a:endParaRPr lang="en-US" sz="2600" dirty="0"/>
          </a:p>
        </p:txBody>
      </p:sp>
      <p:sp>
        <p:nvSpPr>
          <p:cNvPr id="9" name="Text 2"/>
          <p:cNvSpPr/>
          <p:nvPr/>
        </p:nvSpPr>
        <p:spPr>
          <a:xfrm rot="21600000">
            <a:off x="2880360" y="7232904"/>
            <a:ext cx="4014216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BERT的困境</a:t>
            </a:r>
            <a:endParaRPr lang="en-US" sz="39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006840" y="5065776"/>
            <a:ext cx="6400800" cy="6702552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771632" y="3685032"/>
            <a:ext cx="2816352" cy="2816352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814048" y="4773168"/>
            <a:ext cx="740664" cy="658368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9464040" y="8101584"/>
            <a:ext cx="5486400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BERT需要将句子对同时输入模型进行计算，导致时间复杂度为O（n²），在大规模数据集上计算成本极高，无法满足实时性要求。</a:t>
            </a:r>
            <a:endParaRPr lang="en-US" sz="2600" dirty="0"/>
          </a:p>
        </p:txBody>
      </p:sp>
      <p:sp>
        <p:nvSpPr>
          <p:cNvPr id="14" name="Text 4"/>
          <p:cNvSpPr/>
          <p:nvPr/>
        </p:nvSpPr>
        <p:spPr>
          <a:xfrm rot="21600000">
            <a:off x="10588752" y="723290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效率问题</a:t>
            </a:r>
            <a:endParaRPr lang="en-US" sz="39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322040" y="5065776"/>
            <a:ext cx="6400800" cy="6702552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086832" y="3685032"/>
            <a:ext cx="2816352" cy="2816352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129248" y="4745736"/>
            <a:ext cx="740664" cy="713232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 rot="21600000">
            <a:off x="16779240" y="8101584"/>
            <a:ext cx="5486400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【CLS】输出主要训练用于分类任务，缺乏对句子整体语义的编码能力；简单的词向量平均会破坏BERT的双向上下文表示，导致语义信息丢失。</a:t>
            </a:r>
            <a:endParaRPr lang="en-US" sz="2600" dirty="0"/>
          </a:p>
        </p:txBody>
      </p:sp>
      <p:sp>
        <p:nvSpPr>
          <p:cNvPr id="19" name="Text 6"/>
          <p:cNvSpPr/>
          <p:nvPr/>
        </p:nvSpPr>
        <p:spPr>
          <a:xfrm rot="21600000">
            <a:off x="17410176" y="7232904"/>
            <a:ext cx="4215384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语义信息缺失</a:t>
            </a:r>
            <a:endParaRPr lang="en-US" sz="39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SBERT 的技术原理与核心优势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 rot="21600000">
            <a:off x="14602968" y="9336024"/>
            <a:ext cx="8238744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SBERT 广泛应用于语义搜索、问答系统、文本聚类等任务，其高效的相似度计算能力使其成为自然语言处理领域的重要工具。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 rot="21600000">
            <a:off x="14602968" y="852220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应用场景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 rot="21600000">
            <a:off x="11731752" y="8385048"/>
            <a:ext cx="3502152" cy="10972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8640"/>
              </a:lnSpc>
              <a:buNone/>
            </a:pPr>
            <a:r>
              <a:rPr lang="en-US" sz="7200" dirty="0">
                <a:solidFill>
                  <a:srgbClr val="383838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04</a:t>
            </a:r>
            <a:endParaRPr lang="en-US" sz="7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066776" y="9445752"/>
            <a:ext cx="859536" cy="2194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 rot="21600000">
            <a:off x="14602968" y="5266944"/>
            <a:ext cx="8238744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SBERT 生成的句向量（Sentence Embeddings）质量高，能够准确捕捉句子语义。通过简单的余弦相似度计算，即可高效评估句子间的语义相似性，显著提升了语义匹配任务的效率和准确性。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14602968" y="440740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核心优势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11777472" y="4261104"/>
            <a:ext cx="3419856" cy="10972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8640"/>
              </a:lnSpc>
              <a:buNone/>
            </a:pPr>
            <a:r>
              <a:rPr lang="en-US" sz="7200" dirty="0">
                <a:solidFill>
                  <a:srgbClr val="383838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02</a:t>
            </a:r>
            <a:endParaRPr lang="en-US" sz="7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066776" y="5321808"/>
            <a:ext cx="859536" cy="2194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 rot="21600000">
            <a:off x="3035808" y="5266944"/>
            <a:ext cx="8229600" cy="28437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SBERT（Sentence-BERT）通过孪生网络（Siamese Network）和三元组网络（Triplet Network）结构进行训练。孪生网络通过共享权重处理两个输入句子，生成句向量；三元组网络则通过锚点、正例和负例优化模型，提升语义区分能力。</a:t>
            </a:r>
            <a:endParaRPr lang="en-US" sz="2600" dirty="0"/>
          </a:p>
        </p:txBody>
      </p:sp>
      <p:sp>
        <p:nvSpPr>
          <p:cNvPr id="14" name="Text 8"/>
          <p:cNvSpPr/>
          <p:nvPr/>
        </p:nvSpPr>
        <p:spPr>
          <a:xfrm rot="21600000">
            <a:off x="3035808" y="4407408"/>
            <a:ext cx="443484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SBERT 的诞生</a:t>
            </a:r>
            <a:endParaRPr lang="en-US" sz="3900" dirty="0"/>
          </a:p>
        </p:txBody>
      </p:sp>
      <p:sp>
        <p:nvSpPr>
          <p:cNvPr id="15" name="Text 9"/>
          <p:cNvSpPr/>
          <p:nvPr/>
        </p:nvSpPr>
        <p:spPr>
          <a:xfrm rot="21600000">
            <a:off x="384048" y="4270248"/>
            <a:ext cx="3273552" cy="10972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8640"/>
              </a:lnSpc>
              <a:buNone/>
            </a:pPr>
            <a:r>
              <a:rPr lang="en-US" sz="7200" dirty="0">
                <a:solidFill>
                  <a:srgbClr val="383838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01</a:t>
            </a:r>
            <a:endParaRPr lang="en-US" sz="7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2768" y="5330952"/>
            <a:ext cx="859536" cy="21945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 rot="21600000">
            <a:off x="3008376" y="9336024"/>
            <a:ext cx="8229600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孪生网络结构通过共享参数处理句子对，减少计算量；三元组网络则通过对比学习（Contrastive Learning）优化模型，使相似句子向量更接近，不相似句子向量更远离。</a:t>
            </a:r>
            <a:endParaRPr lang="en-US" sz="2600" dirty="0"/>
          </a:p>
        </p:txBody>
      </p:sp>
      <p:sp>
        <p:nvSpPr>
          <p:cNvPr id="18" name="Text 11"/>
          <p:cNvSpPr/>
          <p:nvPr/>
        </p:nvSpPr>
        <p:spPr>
          <a:xfrm rot="21600000">
            <a:off x="3008376" y="852220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训练结构</a:t>
            </a:r>
            <a:endParaRPr lang="en-US" sz="3900" dirty="0"/>
          </a:p>
        </p:txBody>
      </p:sp>
      <p:sp>
        <p:nvSpPr>
          <p:cNvPr id="19" name="Text 12"/>
          <p:cNvSpPr/>
          <p:nvPr/>
        </p:nvSpPr>
        <p:spPr>
          <a:xfrm rot="21600000">
            <a:off x="301752" y="8412480"/>
            <a:ext cx="3419856" cy="10972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8640"/>
              </a:lnSpc>
              <a:buNone/>
            </a:pPr>
            <a:r>
              <a:rPr lang="en-US" sz="7200" dirty="0">
                <a:solidFill>
                  <a:srgbClr val="383838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03</a:t>
            </a:r>
            <a:endParaRPr lang="en-US" sz="72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72768" y="9473184"/>
            <a:ext cx="859536" cy="21945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课程总结与展望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793224" y="4379976"/>
            <a:ext cx="2276856" cy="212140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637776" y="6199632"/>
            <a:ext cx="1664208" cy="270662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689336" y="8092440"/>
            <a:ext cx="2980944" cy="133502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094208" y="5952744"/>
            <a:ext cx="1627632" cy="294436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823192" y="4379976"/>
            <a:ext cx="2642616" cy="208483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695176" y="6409944"/>
            <a:ext cx="905256" cy="100584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3328416" y="4498848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系统掌握了课程核心知识点，包括理论基础、实践方法和行业应用案例，完成率100%。通过12个实战项目积累了行业级经验，项目平均得分达到92分以上。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 rot="21600000">
            <a:off x="6455664" y="372160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核心收获</a:t>
            </a:r>
            <a:endParaRPr lang="en-US" sz="3600" dirty="0"/>
          </a:p>
        </p:txBody>
      </p:sp>
      <p:sp>
        <p:nvSpPr>
          <p:cNvPr id="13" name="Text 3"/>
          <p:cNvSpPr/>
          <p:nvPr/>
        </p:nvSpPr>
        <p:spPr>
          <a:xfrm rot="21600000">
            <a:off x="2221992" y="7772400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产出3份高质量行业分析报告，其中2份被纳入公司知识库。开发2个创新解决方案，已申请企业内部孵化项目。</a:t>
            </a:r>
            <a:endParaRPr lang="en-US" sz="2400" dirty="0"/>
          </a:p>
        </p:txBody>
      </p:sp>
      <p:sp>
        <p:nvSpPr>
          <p:cNvPr id="14" name="Text 4"/>
          <p:cNvSpPr/>
          <p:nvPr/>
        </p:nvSpPr>
        <p:spPr>
          <a:xfrm rot="21600000">
            <a:off x="5349240" y="696772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成果展示</a:t>
            </a:r>
            <a:endParaRPr lang="en-US" sz="3600" dirty="0"/>
          </a:p>
        </p:txBody>
      </p:sp>
      <p:sp>
        <p:nvSpPr>
          <p:cNvPr id="15" name="Text 5"/>
          <p:cNvSpPr/>
          <p:nvPr/>
        </p:nvSpPr>
        <p:spPr>
          <a:xfrm rot="21600000">
            <a:off x="16066008" y="7781544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未来3个月将深度学习进阶课程，重点突破机器学习领域。计划考取2项专业认证，提升职场竞争力。</a:t>
            </a:r>
            <a:endParaRPr lang="en-US" sz="2400" dirty="0"/>
          </a:p>
        </p:txBody>
      </p:sp>
      <p:sp>
        <p:nvSpPr>
          <p:cNvPr id="16" name="Text 6"/>
          <p:cNvSpPr/>
          <p:nvPr/>
        </p:nvSpPr>
        <p:spPr>
          <a:xfrm rot="21600000">
            <a:off x="16066008" y="6986016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未来规划</a:t>
            </a:r>
            <a:endParaRPr lang="en-US" sz="3600" dirty="0"/>
          </a:p>
        </p:txBody>
      </p:sp>
      <p:sp>
        <p:nvSpPr>
          <p:cNvPr id="17" name="Text 7"/>
          <p:cNvSpPr/>
          <p:nvPr/>
        </p:nvSpPr>
        <p:spPr>
          <a:xfrm rot="21600000">
            <a:off x="14913864" y="4480560"/>
            <a:ext cx="6080760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技术工具熟练度提升200%，包括Python、SQL和数据分析平台的应用能力。团队协作能力显著增强，完成6次跨部门合作项目，效率提升35%。</a:t>
            </a:r>
            <a:endParaRPr lang="en-US" sz="2400" dirty="0"/>
          </a:p>
        </p:txBody>
      </p:sp>
      <p:sp>
        <p:nvSpPr>
          <p:cNvPr id="18" name="Text 8"/>
          <p:cNvSpPr/>
          <p:nvPr/>
        </p:nvSpPr>
        <p:spPr>
          <a:xfrm rot="21600000">
            <a:off x="14913864" y="370332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技能提升</a:t>
            </a:r>
            <a:endParaRPr lang="en-US" sz="3600" dirty="0"/>
          </a:p>
        </p:txBody>
      </p:sp>
      <p:sp>
        <p:nvSpPr>
          <p:cNvPr id="19" name="Text 9"/>
          <p:cNvSpPr/>
          <p:nvPr/>
        </p:nvSpPr>
        <p:spPr>
          <a:xfrm rot="21600000">
            <a:off x="9144000" y="10689336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1年内成为领域专家，主导至少1个公司级重点项目。3年规划向技术管理岗位发展，建立10人以上专业团队。</a:t>
            </a:r>
            <a:endParaRPr lang="en-US" sz="2400" dirty="0"/>
          </a:p>
        </p:txBody>
      </p:sp>
      <p:sp>
        <p:nvSpPr>
          <p:cNvPr id="20" name="Text 10"/>
          <p:cNvSpPr/>
          <p:nvPr/>
        </p:nvSpPr>
        <p:spPr>
          <a:xfrm rot="21600000">
            <a:off x="10707624" y="987552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长期目标</a:t>
            </a:r>
            <a:endParaRPr lang="en-US" sz="3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本周核心知识点回顾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 rot="21600000">
            <a:off x="1335024" y="8485632"/>
            <a:ext cx="608076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任务一：完成用户需求分析报告，涵盖市场调研与竞品分析任务二：实施技术方案验证，包括原型设计与性能测试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 rot="21600000">
            <a:off x="2258568" y="7589520"/>
            <a:ext cx="4215384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两大核心任务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 rot="21600000">
            <a:off x="9144000" y="8485632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采用微服务架构，基于Spring Cloud框架开发已完成3个核心模块开发，接口响应时间优化至200ms内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 rot="21600000">
            <a:off x="10415016" y="7589520"/>
            <a:ext cx="354787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技术路线A</a:t>
            </a:r>
            <a:endParaRPr lang="en-US" sz="3900" dirty="0"/>
          </a:p>
        </p:txBody>
      </p:sp>
      <p:sp>
        <p:nvSpPr>
          <p:cNvPr id="9" name="Text 5"/>
          <p:cNvSpPr/>
          <p:nvPr/>
        </p:nvSpPr>
        <p:spPr>
          <a:xfrm rot="21600000">
            <a:off x="17035272" y="8485632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使用Serverless方案，部署在AWS Lambda平台实现自动伸缩能力，可支持每秒1000+并发请求</a:t>
            </a:r>
            <a:endParaRPr lang="en-US" sz="2600" dirty="0"/>
          </a:p>
        </p:txBody>
      </p:sp>
      <p:sp>
        <p:nvSpPr>
          <p:cNvPr id="10" name="Text 6"/>
          <p:cNvSpPr/>
          <p:nvPr/>
        </p:nvSpPr>
        <p:spPr>
          <a:xfrm rot="21600000">
            <a:off x="18288000" y="7589520"/>
            <a:ext cx="356616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技术路线B</a:t>
            </a:r>
            <a:endParaRPr lang="en-US" sz="3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43584" y="5614416"/>
            <a:ext cx="1691640" cy="164592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433536" y="5614416"/>
            <a:ext cx="1691640" cy="16459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952744" y="5614416"/>
            <a:ext cx="4745736" cy="17373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706856" y="5623560"/>
            <a:ext cx="4745736" cy="164592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191256" y="4434840"/>
            <a:ext cx="2350008" cy="2350008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886200" y="5202936"/>
            <a:ext cx="987552" cy="813816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009376" y="4434840"/>
            <a:ext cx="2350008" cy="2350008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814048" y="5157216"/>
            <a:ext cx="777240" cy="905256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900648" y="4471416"/>
            <a:ext cx="2350008" cy="2350008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9632168" y="5294376"/>
            <a:ext cx="914400" cy="8229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工业界模型选型策略探讨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4752" y="4015676"/>
            <a:ext cx="10287000" cy="19293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2084832" y="4415016"/>
            <a:ext cx="8887968" cy="14721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模型选型首要考虑业务场景需求，例如推荐系统需高精度模型，实时系统需低延迟模型。电商场景CTR模型要求AUC》0.75，金融风控模型需可解释性。</a:t>
            </a:r>
            <a:endParaRPr lang="en-US" sz="2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9032" y="3602736"/>
            <a:ext cx="4443984" cy="74980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1883664" y="3730752"/>
            <a:ext cx="3456432" cy="4846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业务需求匹配</a:t>
            </a:r>
            <a:endParaRPr lang="en-US" sz="3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637008" y="4023360"/>
            <a:ext cx="10287000" cy="192938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3286232" y="4468804"/>
            <a:ext cx="8887968" cy="14721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根据数据特征选择模型架构：图像数据适用CNN，时序数据适用LSTM/Transformer。工业数据集常存在缺失值，需选择鲁棒性强的XGBoost或LightGBM。</a:t>
            </a:r>
            <a:endParaRPr lang="en-US" sz="24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00432" y="3602736"/>
            <a:ext cx="4443984" cy="74980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 rot="21600000">
            <a:off x="13066776" y="3730752"/>
            <a:ext cx="3456432" cy="4846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数据特征分析</a:t>
            </a:r>
            <a:endParaRPr lang="en-US" sz="3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637008" y="6986016"/>
            <a:ext cx="10287000" cy="192938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13286232" y="7552944"/>
            <a:ext cx="8887968" cy="9784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选择支持持续迭代的框架：TensorFlow适合长期维护项目，PyTorch便于快速实验。平均模型迭代周期应控制在2-4周。</a:t>
            </a:r>
            <a:endParaRPr lang="en-US" sz="24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00432" y="6556248"/>
            <a:ext cx="4443984" cy="74980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13066776" y="6702552"/>
            <a:ext cx="3456432" cy="4846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迭代成本考量</a:t>
            </a:r>
            <a:endParaRPr lang="en-US" sz="32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4752" y="6986016"/>
            <a:ext cx="10287000" cy="1929384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2084832" y="7430000"/>
            <a:ext cx="9015984" cy="14721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模型部署需匹配硬件资源：边缘设备选择MobileNet等轻量模型，云端可部署百亿参数大模型。GPU集群需考虑显存占用与计算吞吐平衡。</a:t>
            </a:r>
            <a:endParaRPr lang="en-US" sz="24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9032" y="6556248"/>
            <a:ext cx="4443984" cy="74980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21600000">
            <a:off x="1883664" y="6702552"/>
            <a:ext cx="3456432" cy="4846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计算资源评估</a:t>
            </a:r>
            <a:endParaRPr lang="en-US" sz="32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4752" y="9957816"/>
            <a:ext cx="10287000" cy="1929384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2084832" y="10543032"/>
            <a:ext cx="8887968" cy="9784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建立完整的监控指标：包括线上A/</a:t>
            </a:r>
            <a:r>
              <a:rPr lang="en-US" sz="2400" dirty="0" err="1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B测试框架、模型漂移检测</a:t>
            </a:r>
            <a:endParaRPr lang="en-US" sz="2400" dirty="0">
              <a:solidFill>
                <a:srgbClr val="383838"/>
              </a:solidFill>
              <a:latin typeface="SourceHanSansCN-Regular" panose="020B0500000000000000" pitchFamily="34" charset="-122"/>
              <a:ea typeface="SourceHanSansCN-Regular" panose="020B0500000000000000" pitchFamily="34" charset="-122"/>
              <a:cs typeface="SourceHanSansCN-Regular" panose="020B0500000000000000" pitchFamily="34" charset="-120"/>
            </a:endParaRPr>
          </a:p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（PSI《0.25）、实时性能仪表盘。关键业务模型需设置5级告警机制。</a:t>
            </a:r>
            <a:endParaRPr lang="en-US" sz="2400" dirty="0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9032" y="9537192"/>
            <a:ext cx="4443984" cy="749808"/>
          </a:xfrm>
          <a:prstGeom prst="rect">
            <a:avLst/>
          </a:prstGeom>
        </p:spPr>
      </p:pic>
      <p:sp>
        <p:nvSpPr>
          <p:cNvPr id="24" name="Text 10"/>
          <p:cNvSpPr/>
          <p:nvPr/>
        </p:nvSpPr>
        <p:spPr>
          <a:xfrm rot="21600000">
            <a:off x="1883664" y="9674352"/>
            <a:ext cx="3456432" cy="4846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性能监控体系</a:t>
            </a:r>
            <a:endParaRPr lang="en-US" sz="3200" dirty="0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637008" y="9957816"/>
            <a:ext cx="10287000" cy="1929384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 rot="21600000">
            <a:off x="13286232" y="10543032"/>
            <a:ext cx="8887968" cy="9784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金融/医疗等场景需符合GDPR等法规，选择可提供完整审计日志的框架。模型加密要求满足FIPS 140-2标准。</a:t>
            </a:r>
            <a:endParaRPr lang="en-US" sz="2400" dirty="0"/>
          </a:p>
        </p:txBody>
      </p:sp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600432" y="9537192"/>
            <a:ext cx="4443984" cy="749808"/>
          </a:xfrm>
          <a:prstGeom prst="rect">
            <a:avLst/>
          </a:prstGeom>
        </p:spPr>
      </p:pic>
      <p:sp>
        <p:nvSpPr>
          <p:cNvPr id="28" name="Text 12"/>
          <p:cNvSpPr/>
          <p:nvPr/>
        </p:nvSpPr>
        <p:spPr>
          <a:xfrm rot="21600000">
            <a:off x="13066776" y="9674352"/>
            <a:ext cx="3456432" cy="48463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合规安全要求</a:t>
            </a:r>
            <a:endParaRPr lang="en-US" sz="3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655296" cy="7589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990"/>
              </a:lnSpc>
              <a:buNone/>
            </a:pPr>
            <a:r>
              <a:rPr lang="en-US" sz="4900" kern="0" spc="-244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NLP核心任务进阶：从序列标注到文本匹配</a:t>
            </a:r>
            <a:endParaRPr lang="en-US" sz="4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183568" y="5890106"/>
            <a:ext cx="6990089" cy="502782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2545568" y="7370064"/>
            <a:ext cx="9262872" cy="37581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掌握自然语言处理（NLP）中的核心任务，包括序列标注和文本匹配技术。理解并应用NLP进阶技术，如命名实体识别（NER）、词性标注（POS）和语义相似度计算。通过实践项目，提升解决实际NLP问题的能力，如信息抽取和问答系统开发。培养分析和优化NLP模型的技能，以适应不同的应用场景和需求。</a:t>
            </a:r>
            <a:endParaRPr lang="en-US" sz="2800" dirty="0"/>
          </a:p>
        </p:txBody>
      </p:sp>
      <p:sp>
        <p:nvSpPr>
          <p:cNvPr id="7" name="Text 2"/>
          <p:cNvSpPr/>
          <p:nvPr/>
        </p:nvSpPr>
        <p:spPr>
          <a:xfrm rot="21600000">
            <a:off x="12545568" y="6364224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课程目标</a:t>
            </a:r>
            <a:endParaRPr lang="en-US" sz="4200" dirty="0"/>
          </a:p>
        </p:txBody>
      </p:sp>
      <p:sp>
        <p:nvSpPr>
          <p:cNvPr id="9" name="文本框 8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NLP领域前沿发展方向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56632" y="8284464"/>
            <a:ext cx="6830568" cy="36027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5422392" y="9701784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针对千亿参数模型的压缩技术快速发展，如知识蒸馏（DistilBERT体积缩小40%）、量化（GPTQ算法使LLM内存占用降低4倍）等技术在2023年实现商用落地。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 rot="21600000">
            <a:off x="6528816" y="8915400"/>
            <a:ext cx="38862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大模型高效化</a:t>
            </a:r>
            <a:endParaRPr lang="en-US" sz="3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863840" y="8055864"/>
            <a:ext cx="1207008" cy="46634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62456" y="4114800"/>
            <a:ext cx="6821424" cy="360273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700784" y="5097052"/>
            <a:ext cx="6135624" cy="25694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Prompt Learning通过设计合适的提示模板（Prompt Template），</a:t>
            </a:r>
            <a:r>
              <a:rPr lang="en-US" sz="2400" dirty="0" err="1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引导预训练模型生成特定任务的输出，显著降低了微调成本</a:t>
            </a: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。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 rot="21600000">
            <a:off x="2295144" y="4764024"/>
            <a:ext cx="4928616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Prompt Learning</a:t>
            </a:r>
            <a:endParaRPr lang="en-US" sz="3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169664" y="3877056"/>
            <a:ext cx="1207008" cy="466344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87384" y="4123944"/>
            <a:ext cx="6821424" cy="360273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9144000" y="5198404"/>
            <a:ext cx="6099048" cy="25694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通过人工构建的指令数据集对模型进行微调，使模型更好地理解人类意图。如Google的FLAN模型在1，800+任务上微调后，零样本性能提升15%-30%。</a:t>
            </a:r>
            <a:endParaRPr lang="en-US" sz="2400" dirty="0"/>
          </a:p>
        </p:txBody>
      </p:sp>
      <p:sp>
        <p:nvSpPr>
          <p:cNvPr id="15" name="Text 6"/>
          <p:cNvSpPr/>
          <p:nvPr/>
        </p:nvSpPr>
        <p:spPr>
          <a:xfrm rot="21600000">
            <a:off x="9546336" y="4782312"/>
            <a:ext cx="5285232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Instruction Tuning</a:t>
            </a:r>
            <a:endParaRPr lang="en-US" sz="36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594592" y="3886200"/>
            <a:ext cx="1207008" cy="466344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203168" y="4123944"/>
            <a:ext cx="6821424" cy="360273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16559784" y="5459660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结合视觉、语音等多模态数据的NLP模型成为趋势。OpenAI的CLIP模型通过4亿图像-文本对训练，实现了跨模态语义理解，准确率较单模态模型提升40%。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 rot="21600000">
            <a:off x="17894808" y="4782312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多模态融合</a:t>
            </a:r>
            <a:endParaRPr lang="en-US" sz="36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010376" y="3886200"/>
            <a:ext cx="1207008" cy="466344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499848" y="8284464"/>
            <a:ext cx="6830568" cy="3602736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12865608" y="9701784"/>
            <a:ext cx="6080760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 err="1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聚焦模型安全性，包括对抗攻击防御（如Microsoft的Counterfit检测框架</a:t>
            </a: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）、</a:t>
            </a:r>
            <a:r>
              <a:rPr lang="en-US" sz="2400" dirty="0" err="1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偏见消除（IBM的AI</a:t>
            </a: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 Fairness 360工具包覆盖20+去偏算法）等方向。</a:t>
            </a:r>
            <a:endParaRPr lang="en-US" sz="2400" dirty="0"/>
          </a:p>
        </p:txBody>
      </p:sp>
      <p:sp>
        <p:nvSpPr>
          <p:cNvPr id="23" name="Text 10"/>
          <p:cNvSpPr/>
          <p:nvPr/>
        </p:nvSpPr>
        <p:spPr>
          <a:xfrm rot="21600000">
            <a:off x="14200632" y="8915400"/>
            <a:ext cx="3419856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可信AI研究</a:t>
            </a:r>
            <a:endParaRPr lang="en-US" sz="3600" dirty="0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307056" y="8055864"/>
            <a:ext cx="1207008" cy="46634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序列标注与文本匹配技术精要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737360" y="4142232"/>
            <a:ext cx="1600200" cy="1600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3648456" y="5065776"/>
            <a:ext cx="79278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序列标注任务旨在为文本中的每个token分配特定标签，如命名实体识别中的PER/LOC/ORG。核心挑战包括长距离依赖、标签歧义和领域适应性问题。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 rot="21600000">
            <a:off x="3648456" y="4288536"/>
            <a:ext cx="38862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序列标注原理</a:t>
            </a:r>
            <a:endParaRPr lang="en-US" sz="3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37360" y="6867144"/>
            <a:ext cx="1600200" cy="16002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3648456" y="7799832"/>
            <a:ext cx="79278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BERT等Transformer模型通过微调可提升序列标注效果。以BERT-large为例，在OntoNotes 5.0数据集上达到92.4%的NER准确率。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 rot="21600000">
            <a:off x="3648456" y="7022592"/>
            <a:ext cx="43434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预训练模型应用</a:t>
            </a:r>
            <a:endParaRPr lang="en-US" sz="3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37360" y="9610344"/>
            <a:ext cx="1600200" cy="16002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 rot="21600000">
            <a:off x="3648456" y="10570464"/>
            <a:ext cx="7927848" cy="10332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Sentence-BERT通过孪生网络结构生成句向量，STS-B任务中Spearman相关系数达82.1%，比原始BERT提速100倍。</a:t>
            </a:r>
            <a:endParaRPr lang="en-US" sz="2400" dirty="0"/>
          </a:p>
        </p:txBody>
      </p:sp>
      <p:sp>
        <p:nvSpPr>
          <p:cNvPr id="13" name="Text 6"/>
          <p:cNvSpPr/>
          <p:nvPr/>
        </p:nvSpPr>
        <p:spPr>
          <a:xfrm rot="21600000">
            <a:off x="3648456" y="9793224"/>
            <a:ext cx="4572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Sentence-BERT</a:t>
            </a:r>
            <a:endParaRPr lang="en-US" sz="3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01600" y="4142232"/>
            <a:ext cx="1600200" cy="16002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 rot="21600000">
            <a:off x="14721840" y="5065776"/>
            <a:ext cx="79278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经典BiLSTM+CRF架构通过双向LSTM捕捉上下文特征，CRF层解决标签转移约束。在CoNLL-2003 NER任务中可实现91%以上的F1值。</a:t>
            </a:r>
            <a:endParaRPr lang="en-US" sz="2400" dirty="0"/>
          </a:p>
        </p:txBody>
      </p:sp>
      <p:sp>
        <p:nvSpPr>
          <p:cNvPr id="16" name="Text 8"/>
          <p:cNvSpPr/>
          <p:nvPr/>
        </p:nvSpPr>
        <p:spPr>
          <a:xfrm rot="21600000">
            <a:off x="14721840" y="4288536"/>
            <a:ext cx="4864608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BiLSTM+CRF模型</a:t>
            </a:r>
            <a:endParaRPr lang="en-US" sz="3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01600" y="6867144"/>
            <a:ext cx="1600200" cy="16002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 rot="21600000">
            <a:off x="14721840" y="7799832"/>
            <a:ext cx="7927848" cy="10332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文本匹配需建模句子间深层语义关系，包括相似度计算、问答对匹配等场景，传统方法依赖人工特征工程。</a:t>
            </a:r>
            <a:endParaRPr lang="en-US" sz="2400" dirty="0"/>
          </a:p>
        </p:txBody>
      </p:sp>
      <p:sp>
        <p:nvSpPr>
          <p:cNvPr id="19" name="Text 10"/>
          <p:cNvSpPr/>
          <p:nvPr/>
        </p:nvSpPr>
        <p:spPr>
          <a:xfrm rot="21600000">
            <a:off x="14721840" y="7022592"/>
            <a:ext cx="38862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文本匹配逻辑</a:t>
            </a:r>
            <a:endParaRPr lang="en-US" sz="3600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01600" y="9610344"/>
            <a:ext cx="1600200" cy="160020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 rot="21600000">
            <a:off x="14721840" y="10570464"/>
            <a:ext cx="7927848" cy="10332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通过医疗病历NER、法律文书匹配等实战项目，掌握数据清洗、模型调优、部署上线的完整NLP解决方案开发流程。</a:t>
            </a:r>
            <a:endParaRPr lang="en-US" sz="2400" dirty="0"/>
          </a:p>
        </p:txBody>
      </p:sp>
      <p:sp>
        <p:nvSpPr>
          <p:cNvPr id="22" name="Text 12"/>
          <p:cNvSpPr/>
          <p:nvPr/>
        </p:nvSpPr>
        <p:spPr>
          <a:xfrm rot="21600000">
            <a:off x="14721840" y="9793224"/>
            <a:ext cx="38862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实践能力培养</a:t>
            </a:r>
            <a:endParaRPr lang="en-US" sz="3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教学大纲 (Syllabus)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793224" y="4379976"/>
            <a:ext cx="2276856" cy="212140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637776" y="6199632"/>
            <a:ext cx="1664208" cy="270662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689336" y="8092440"/>
            <a:ext cx="2980944" cy="133502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094208" y="5952744"/>
            <a:ext cx="1627632" cy="294436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823192" y="4379976"/>
            <a:ext cx="2642616" cy="208483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695176" y="6409944"/>
            <a:ext cx="905256" cy="100584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3328416" y="4498848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本模块聚焦序列标注任务的理论与实践，涵盖经典模型的核心原理与应用场景。通过理论讲解与实操结合，帮助学员掌握序列标注的关键技术。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 rot="21600000">
            <a:off x="5998464" y="3721608"/>
            <a:ext cx="34290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模块一概述</a:t>
            </a:r>
            <a:endParaRPr lang="en-US" sz="3600" dirty="0"/>
          </a:p>
        </p:txBody>
      </p:sp>
      <p:sp>
        <p:nvSpPr>
          <p:cNvPr id="13" name="Text 3"/>
          <p:cNvSpPr/>
          <p:nvPr/>
        </p:nvSpPr>
        <p:spPr>
          <a:xfrm rot="21600000">
            <a:off x="2221992" y="7772400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理解序列标注任务的定义与评价指标（如F1值）；能够独立完成数据预处理、特征工程到模型训练的完整流程；掌握使用BiLSTM-CRF等混合模型解决实际问题的能力。</a:t>
            </a:r>
            <a:endParaRPr lang="en-US" sz="2400" dirty="0"/>
          </a:p>
        </p:txBody>
      </p:sp>
      <p:sp>
        <p:nvSpPr>
          <p:cNvPr id="14" name="Text 4"/>
          <p:cNvSpPr/>
          <p:nvPr/>
        </p:nvSpPr>
        <p:spPr>
          <a:xfrm rot="21600000">
            <a:off x="5349240" y="6967728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学习目标</a:t>
            </a:r>
            <a:endParaRPr lang="en-US" sz="3600" dirty="0"/>
          </a:p>
        </p:txBody>
      </p:sp>
      <p:sp>
        <p:nvSpPr>
          <p:cNvPr id="15" name="Text 5"/>
          <p:cNvSpPr/>
          <p:nvPr/>
        </p:nvSpPr>
        <p:spPr>
          <a:xfrm rot="21600000">
            <a:off x="16066008" y="7781544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共计8课时：理论4课时（含公式推导），实践4课时（含Kaggle案例实战）；配套提供标注工具使用教程（BRAT/Prodigy）与标准数据集（CoNLL-2003）。</a:t>
            </a:r>
            <a:endParaRPr lang="en-US" sz="2400" dirty="0"/>
          </a:p>
        </p:txBody>
      </p:sp>
      <p:sp>
        <p:nvSpPr>
          <p:cNvPr id="16" name="Text 6"/>
          <p:cNvSpPr/>
          <p:nvPr/>
        </p:nvSpPr>
        <p:spPr>
          <a:xfrm rot="21600000">
            <a:off x="16066008" y="6986016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课程安排</a:t>
            </a:r>
            <a:endParaRPr lang="en-US" sz="3600" dirty="0"/>
          </a:p>
        </p:txBody>
      </p:sp>
      <p:sp>
        <p:nvSpPr>
          <p:cNvPr id="17" name="Text 7"/>
          <p:cNvSpPr/>
          <p:nvPr/>
        </p:nvSpPr>
        <p:spPr>
          <a:xfrm rot="21600000">
            <a:off x="14913864" y="4480560"/>
            <a:ext cx="6080760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理论部分包括隐马尔可夫模型（HMM）、条件随机场（CRF）等经典算法原理；实践部分将使用Python实现命名实体识别（NER）等典型任务。</a:t>
            </a:r>
            <a:endParaRPr lang="en-US" sz="2400" dirty="0"/>
          </a:p>
        </p:txBody>
      </p:sp>
      <p:sp>
        <p:nvSpPr>
          <p:cNvPr id="18" name="Text 8"/>
          <p:cNvSpPr/>
          <p:nvPr/>
        </p:nvSpPr>
        <p:spPr>
          <a:xfrm rot="21600000">
            <a:off x="14913864" y="370332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核心内容</a:t>
            </a:r>
            <a:endParaRPr lang="en-US" sz="3600" dirty="0"/>
          </a:p>
        </p:txBody>
      </p:sp>
      <p:sp>
        <p:nvSpPr>
          <p:cNvPr id="19" name="Text 9"/>
          <p:cNvSpPr/>
          <p:nvPr/>
        </p:nvSpPr>
        <p:spPr>
          <a:xfrm rot="21600000">
            <a:off x="9144000" y="10689336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需具备Python编程基础与机器学习入门知识；建议提前了解PyTorch/TensorFlow任一框架的基本用法。</a:t>
            </a:r>
            <a:endParaRPr lang="en-US" sz="2400" dirty="0"/>
          </a:p>
        </p:txBody>
      </p:sp>
      <p:sp>
        <p:nvSpPr>
          <p:cNvPr id="20" name="Text 10"/>
          <p:cNvSpPr/>
          <p:nvPr/>
        </p:nvSpPr>
        <p:spPr>
          <a:xfrm rot="21600000">
            <a:off x="10707624" y="987552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先修要求</a:t>
            </a:r>
            <a:endParaRPr lang="en-US" sz="3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70432"/>
            <a:ext cx="11393424" cy="8503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300" kern="0" spc="-164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第一部分：理论精讲 (Theoretical Foundation)</a:t>
            </a:r>
            <a:endParaRPr lang="en-US" sz="3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5407640" y="6757416"/>
            <a:ext cx="7744968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重点回顾词嵌入技术：Word2Vec、GloVe等经典模型原理与应用场景（2013年提出）。详解循环神经网络：RNN基础结构、LSTM门控机制（1997年提出）及其梯度消失解决方案。</a:t>
            </a:r>
            <a:endParaRPr lang="en-US" sz="2800" dirty="0"/>
          </a:p>
        </p:txBody>
      </p:sp>
      <p:sp>
        <p:nvSpPr>
          <p:cNvPr id="8" name="Text 2"/>
          <p:cNvSpPr/>
          <p:nvPr/>
        </p:nvSpPr>
        <p:spPr>
          <a:xfrm rot="21600000">
            <a:off x="15407640" y="57881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基础回顾</a:t>
            </a:r>
            <a:endParaRPr lang="en-US" sz="4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3831336" y="6729984"/>
            <a:ext cx="7744968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本周课程将系统讲解NLP核心理论与应用，明确学习目标与路径，最终完成实践项目产出。学习路径分为理论精讲、代码实践、项目应用三个阶段，循序渐进掌握NLP关键技术。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3831336" y="57607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课程概览</a:t>
            </a:r>
            <a:endParaRPr lang="en-US" sz="4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序列标注任务详解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27832" y="4169664"/>
            <a:ext cx="6821424" cy="72786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2637008" y="5330952"/>
            <a:ext cx="8631936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序列标注（Sequence Labeling）是自然语言处理中的核心技术，指为输入序列中的每个元素分配一个标签的任务。在NLP领域具有核心地位，是许多高级任务的基础技术。</a:t>
            </a:r>
            <a:endParaRPr lang="en-US" sz="2800" dirty="0"/>
          </a:p>
        </p:txBody>
      </p:sp>
      <p:sp>
        <p:nvSpPr>
          <p:cNvPr id="7" name="Text 2"/>
          <p:cNvSpPr/>
          <p:nvPr/>
        </p:nvSpPr>
        <p:spPr>
          <a:xfrm rot="21600000">
            <a:off x="12637008" y="4370832"/>
            <a:ext cx="4005072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定义与地位</a:t>
            </a:r>
            <a:endParaRPr lang="en-US" sz="4200" dirty="0"/>
          </a:p>
        </p:txBody>
      </p:sp>
      <p:sp>
        <p:nvSpPr>
          <p:cNvPr id="8" name="Text 3"/>
          <p:cNvSpPr/>
          <p:nvPr/>
        </p:nvSpPr>
        <p:spPr>
          <a:xfrm rot="21600000">
            <a:off x="12637008" y="9372600"/>
            <a:ext cx="8631936" cy="37581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命名实体识别（NER）：从文本中识别并分类专有名词，如人名、地名、组织机构名等。词性标注（POS Tagging）：为每个词语标注其语法类别，如名词、动词、形容词等。中文分词（CWS）：将连续的中文字符序列切分为具有语义的词语单元，是中文NLP的首要任务。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 rot="21600000">
            <a:off x="12637008" y="8403336"/>
            <a:ext cx="4535424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典型应用场景</a:t>
            </a:r>
            <a:endParaRPr lang="en-US" sz="4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BiLSTM+CRF 模型深度剖析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296796" y="8584812"/>
            <a:ext cx="15270096" cy="40064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234440" y="4306824"/>
            <a:ext cx="6702552" cy="3419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BiLSTM通过前向和后向LSTM层同时处理序列数据，前向层捕获历史信息，后向层捕获未来信息。例如在命名实体识别任务中，“Bank of China“中的“Bank“需要后续词“of China“来确认其实体类型，双向信息流可显著提升此类长距离依赖的捕捉能力。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234440" y="3438144"/>
            <a:ext cx="4709160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双向信息流优势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16459200" y="4251960"/>
            <a:ext cx="6693408" cy="28437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BiLSTM输出每个位置的标签概率分布，CRF层计算全局序列得分。通过维特比算法解码，找到得分最高的合法序列。这种联合训练方式使模型在MSRA中文NER任务中达到92.1%的准确率。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 rot="21600000">
            <a:off x="16459200" y="3438144"/>
            <a:ext cx="4215384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协同工作机制</a:t>
            </a:r>
            <a:endParaRPr lang="en-US" sz="3900" dirty="0"/>
          </a:p>
        </p:txBody>
      </p:sp>
      <p:sp>
        <p:nvSpPr>
          <p:cNvPr id="10" name="Text 5"/>
          <p:cNvSpPr/>
          <p:nvPr/>
        </p:nvSpPr>
        <p:spPr>
          <a:xfrm rot="21600000">
            <a:off x="8851392" y="4306824"/>
            <a:ext cx="6693408" cy="284378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单纯BiLSTM可能输出非法标签序列（如B-PER直接接I-ORG）。CRF通过转移矩阵建模标签间约束，确保输出合法序列。实验数据显示，在CoNLL2003数据集上，CRF层可使F1值提升3-5个百分点。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 rot="21600000">
            <a:off x="8851392" y="3438144"/>
            <a:ext cx="41788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CRF层必要性</a:t>
            </a:r>
            <a:endParaRPr lang="en-US" sz="39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893040" cy="89611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7070"/>
              </a:lnSpc>
              <a:buNone/>
            </a:pPr>
            <a:r>
              <a:rPr lang="en-US" sz="5800" kern="0" spc="-28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模块二：基于预训练模型的序列标注</a:t>
            </a:r>
            <a:endParaRPr lang="en-US" sz="5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57984" y="3913632"/>
            <a:ext cx="658368" cy="6583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2048256" y="4078224"/>
            <a:ext cx="877824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1</a:t>
            </a:r>
            <a:endParaRPr lang="en-US" sz="2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478024" y="4800600"/>
            <a:ext cx="27432" cy="20848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3063240" y="4800600"/>
            <a:ext cx="4443984" cy="24414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序列标注是自然语言处理中的基础任务，包括命名实体识别、词性标注等。预训练模型通过大规模无监督学习获取通用语言表示，显著提升序列标注性能。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 rot="21600000">
            <a:off x="3063240" y="4041648"/>
            <a:ext cx="2478024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理论概述</a:t>
            </a:r>
            <a:endParaRPr lang="en-US" sz="3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631936" y="8220456"/>
            <a:ext cx="658368" cy="65836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8485632" y="8375904"/>
            <a:ext cx="969264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4</a:t>
            </a:r>
            <a:endParaRPr lang="en-US" sz="24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951976" y="9107424"/>
            <a:ext cx="27432" cy="208483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9537192" y="9107424"/>
            <a:ext cx="4462272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1. 数据准备：标注规范制定与语料清洗2. 模型选择：HuggingFace等平台获取预训练模型3. 微调训练：学习率设置3e-5，batch size 324. 评估验证：采用F1-score和准确率双指标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 rot="21600000">
            <a:off x="9537192" y="8348472"/>
            <a:ext cx="2478024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实践流程</a:t>
            </a:r>
            <a:endParaRPr lang="en-US" sz="30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084832" y="8202168"/>
            <a:ext cx="658368" cy="65836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1947672" y="8366760"/>
            <a:ext cx="941832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3</a:t>
            </a:r>
            <a:endParaRPr lang="en-US" sz="24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404872" y="9089136"/>
            <a:ext cx="27432" cy="2084832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 rot="21600000">
            <a:off x="2980944" y="9089136"/>
            <a:ext cx="4443984" cy="195681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采用CRF层处理标签间依赖关系，结合BiLSTM捕捉上下文特征，形成完整的序列标注解决方案。</a:t>
            </a:r>
            <a:endParaRPr lang="en-US" sz="2400" dirty="0"/>
          </a:p>
        </p:txBody>
      </p:sp>
      <p:sp>
        <p:nvSpPr>
          <p:cNvPr id="19" name="Text 9"/>
          <p:cNvSpPr/>
          <p:nvPr/>
        </p:nvSpPr>
        <p:spPr>
          <a:xfrm rot="21600000">
            <a:off x="2980944" y="8339328"/>
            <a:ext cx="2478024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关键技术</a:t>
            </a:r>
            <a:endParaRPr lang="en-US" sz="30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695944" y="3913632"/>
            <a:ext cx="658368" cy="658368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 rot="21600000">
            <a:off x="8558784" y="4078224"/>
            <a:ext cx="941832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anose="00000500000000000000" pitchFamily="34" charset="0"/>
                <a:ea typeface="Montserrat-Regular" panose="00000500000000000000" pitchFamily="34" charset="-122"/>
                <a:cs typeface="Montserrat-Regular" panose="00000500000000000000" pitchFamily="34" charset="-120"/>
              </a:rPr>
              <a:t>2</a:t>
            </a:r>
            <a:endParaRPr lang="en-US" sz="24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15984" y="4800600"/>
            <a:ext cx="27432" cy="2084832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 rot="21600000">
            <a:off x="9601200" y="4800600"/>
            <a:ext cx="4443984" cy="195681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BERT、RoBERTa等Transformer架构的预训练模型已成为序列标注的主流选择，通过微调最后一层即可适配具体标注任务。</a:t>
            </a:r>
            <a:endParaRPr lang="en-US" sz="2400" dirty="0"/>
          </a:p>
        </p:txBody>
      </p:sp>
      <p:sp>
        <p:nvSpPr>
          <p:cNvPr id="24" name="Text 12"/>
          <p:cNvSpPr/>
          <p:nvPr/>
        </p:nvSpPr>
        <p:spPr>
          <a:xfrm rot="21600000">
            <a:off x="9601200" y="4041648"/>
            <a:ext cx="2478024" cy="4572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核心模型</a:t>
            </a:r>
            <a:endParaRPr lang="en-US" sz="30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23776" y="7516368"/>
            <a:ext cx="7370064" cy="73152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489936" y="4178808"/>
            <a:ext cx="219456" cy="219456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 rot="21600000">
            <a:off x="16139160" y="4663440"/>
            <a:ext cx="6099048" cy="81381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相比传统方法提升15-30%的F1值减少特征工程工作量约60%支持跨领域迁移学习</a:t>
            </a:r>
            <a:endParaRPr lang="en-US" sz="2000" dirty="0"/>
          </a:p>
        </p:txBody>
      </p:sp>
      <p:sp>
        <p:nvSpPr>
          <p:cNvPr id="28" name="Text 14"/>
          <p:cNvSpPr/>
          <p:nvPr/>
        </p:nvSpPr>
        <p:spPr>
          <a:xfrm rot="21600000">
            <a:off x="16139160" y="4133088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优势分析</a:t>
            </a:r>
            <a:endParaRPr lang="en-US" sz="2400" dirty="0"/>
          </a:p>
        </p:txBody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489936" y="6821424"/>
            <a:ext cx="219456" cy="219456"/>
          </a:xfrm>
          <a:prstGeom prst="rect">
            <a:avLst/>
          </a:prstGeom>
        </p:spPr>
      </p:pic>
      <p:sp>
        <p:nvSpPr>
          <p:cNvPr id="30" name="Text 15"/>
          <p:cNvSpPr/>
          <p:nvPr/>
        </p:nvSpPr>
        <p:spPr>
          <a:xfrm rot="21600000">
            <a:off x="16139160" y="7205472"/>
            <a:ext cx="6099048" cy="12161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医疗文本：疾病实体识别准确率达92%金融领域：合同关键信息抽取效率提升40%司法场景：法律条文要素自动标注</a:t>
            </a:r>
            <a:endParaRPr lang="en-US" sz="2000" dirty="0"/>
          </a:p>
        </p:txBody>
      </p:sp>
      <p:sp>
        <p:nvSpPr>
          <p:cNvPr id="31" name="Text 16"/>
          <p:cNvSpPr/>
          <p:nvPr/>
        </p:nvSpPr>
        <p:spPr>
          <a:xfrm rot="21600000">
            <a:off x="16139160" y="6720840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典型应用</a:t>
            </a:r>
            <a:endParaRPr lang="en-US" sz="2400" dirty="0"/>
          </a:p>
        </p:txBody>
      </p:sp>
      <p:pic>
        <p:nvPicPr>
          <p:cNvPr id="32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489936" y="9336024"/>
            <a:ext cx="219456" cy="219456"/>
          </a:xfrm>
          <a:prstGeom prst="rect">
            <a:avLst/>
          </a:prstGeom>
        </p:spPr>
      </p:pic>
      <p:sp>
        <p:nvSpPr>
          <p:cNvPr id="33" name="Text 17"/>
          <p:cNvSpPr/>
          <p:nvPr/>
        </p:nvSpPr>
        <p:spPr>
          <a:xfrm rot="21600000">
            <a:off x="16139160" y="9793224"/>
            <a:ext cx="6099048" cy="81381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需处理标签不平衡问题注意领域适配的微调策略显存消耗较大（建议16G以上）</a:t>
            </a:r>
            <a:endParaRPr lang="en-US" sz="2000" dirty="0"/>
          </a:p>
        </p:txBody>
      </p:sp>
      <p:sp>
        <p:nvSpPr>
          <p:cNvPr id="34" name="Text 18"/>
          <p:cNvSpPr/>
          <p:nvPr/>
        </p:nvSpPr>
        <p:spPr>
          <a:xfrm rot="21600000">
            <a:off x="16139160" y="9308592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注意事项</a:t>
            </a:r>
            <a:endParaRPr lang="en-US" sz="2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anose="020B0600000000000000" pitchFamily="34" charset="-122"/>
                <a:ea typeface="SourceHanSansCN-Medium" panose="020B0600000000000000" pitchFamily="34" charset="-122"/>
                <a:cs typeface="SourceHanSansCN-Medium" panose="020B0600000000000000" pitchFamily="34" charset="-120"/>
              </a:rPr>
              <a:t>BERT时代的回顾与展望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56632" y="8284464"/>
            <a:ext cx="6830568" cy="36027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5422392" y="9701784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推动NLP进入大模型时代：BERT-Large版本包含3.4亿参数，其成功直接催生GPT、RoBERTa等衍生模型，形成Transformer架构的生态体系。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 rot="21600000">
            <a:off x="6986016" y="891540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技术影响</a:t>
            </a:r>
            <a:endParaRPr lang="en-US" sz="3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863840" y="8055864"/>
            <a:ext cx="1207008" cy="46634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62456" y="4114800"/>
            <a:ext cx="6821424" cy="360273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700784" y="5550408"/>
            <a:ext cx="6135624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Transformer模型于2017年由Google提出，采用自注意力机制，彻底改变了NLP领域的序列建模方式，其并行计算优势显著提升了训练效率。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 rot="21600000">
            <a:off x="2340864" y="4764024"/>
            <a:ext cx="4855464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Transformer核心</a:t>
            </a:r>
            <a:endParaRPr lang="en-US" sz="3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169664" y="3877056"/>
            <a:ext cx="1207008" cy="466344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87384" y="4123944"/>
            <a:ext cx="6821424" cy="360273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9144000" y="5559552"/>
            <a:ext cx="6099048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BERT（2018）基于Transformer的编码器结构，通过双向上下文预训练和Masked Language Model任务，在11项NLP任务中刷新基准，成为里程碑式模型。</a:t>
            </a:r>
            <a:endParaRPr lang="en-US" sz="2400" dirty="0"/>
          </a:p>
        </p:txBody>
      </p:sp>
      <p:sp>
        <p:nvSpPr>
          <p:cNvPr id="15" name="Text 6"/>
          <p:cNvSpPr/>
          <p:nvPr/>
        </p:nvSpPr>
        <p:spPr>
          <a:xfrm rot="21600000">
            <a:off x="10570464" y="4782312"/>
            <a:ext cx="3236976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BERT突破</a:t>
            </a:r>
            <a:endParaRPr lang="en-US" sz="36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594592" y="3886200"/>
            <a:ext cx="1207008" cy="466344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203168" y="4123944"/>
            <a:ext cx="6821424" cy="360273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16559784" y="5559552"/>
            <a:ext cx="6099048" cy="15361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提出“预训练+微调“范式：先在无标注海量文本上预训练通用语言表征，再通过简单网络层适配下游任务，显著降低领域数据需求。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 rot="21600000">
            <a:off x="18123408" y="478231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关键创新</a:t>
            </a:r>
            <a:endParaRPr lang="en-US" sz="36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010376" y="3886200"/>
            <a:ext cx="1207008" cy="466344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499848" y="8284464"/>
            <a:ext cx="6830568" cy="3602736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12865608" y="9701784"/>
            <a:ext cx="6080760" cy="20574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03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anose="020B0500000000000000" pitchFamily="34" charset="-122"/>
                <a:ea typeface="SourceHanSansCN-Regular" panose="020B0500000000000000" pitchFamily="34" charset="-122"/>
                <a:cs typeface="SourceHanSansCN-Regular" panose="020B0500000000000000" pitchFamily="34" charset="-120"/>
              </a:rPr>
              <a:t>当前研究聚焦于：1）模型轻量化（如DistilBERT）2）多模态扩展（如VL-BERT）3）训练效率提升（如ELECTRA），预计参数量将突破万亿级。</a:t>
            </a:r>
            <a:endParaRPr lang="en-US" sz="2400" dirty="0"/>
          </a:p>
        </p:txBody>
      </p:sp>
      <p:sp>
        <p:nvSpPr>
          <p:cNvPr id="23" name="Text 10"/>
          <p:cNvSpPr/>
          <p:nvPr/>
        </p:nvSpPr>
        <p:spPr>
          <a:xfrm rot="21600000">
            <a:off x="14429232" y="8915400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anose="020B0200000000000000" pitchFamily="34" charset="-122"/>
                <a:ea typeface="NotoSansSC-Bold" panose="020B0200000000000000" pitchFamily="34" charset="-122"/>
                <a:cs typeface="NotoSansSC-Bold" panose="020B0200000000000000" pitchFamily="34" charset="-120"/>
              </a:rPr>
              <a:t>未来方向</a:t>
            </a:r>
            <a:endParaRPr lang="en-US" sz="3600" dirty="0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307056" y="8055864"/>
            <a:ext cx="1207008" cy="46634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  <a:endParaRPr lang="zh-CN" altLang="en-US" sz="4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c2ZGZiNzZiNDVlOGViOWVmM2JhOTY0NGJkNjUyYz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6581</Words>
  <Application>WPS 演示</Application>
  <PresentationFormat>自定义</PresentationFormat>
  <Paragraphs>416</Paragraphs>
  <Slides>20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SourceHanSansCN-Medium</vt:lpstr>
      <vt:lpstr>SourceHanSansCN-Medium</vt:lpstr>
      <vt:lpstr>SourceHanSansCN-Regular</vt:lpstr>
      <vt:lpstr>SourceHanSansCN-Regular</vt:lpstr>
      <vt:lpstr>NotoSansSC-Bold</vt:lpstr>
      <vt:lpstr>NotoSansSC-Bold</vt:lpstr>
      <vt:lpstr>Montserrat-Regular</vt:lpstr>
      <vt:lpstr>Montserrat-Regular</vt:lpstr>
      <vt:lpstr>Montserrat-Regular</vt:lpstr>
      <vt:lpstr>Calibri</vt:lpstr>
      <vt:lpstr>等线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WPS_1748571920</cp:lastModifiedBy>
  <cp:revision>5</cp:revision>
  <dcterms:created xsi:type="dcterms:W3CDTF">2025-08-27T13:53:00Z</dcterms:created>
  <dcterms:modified xsi:type="dcterms:W3CDTF">2025-09-12T02:07:31Z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867A37891CB241EAAB0EA69C82CCAF62_13</vt:lpwstr>
  </property>
  <property fmtid="{D5CDD505-2E9C-101B-9397-08002B2CF9AE}" pid="3" name="KSOProductBuildVer">
    <vt:lpwstr>2052-12.1.0.16417</vt:lpwstr>
  </property>
</Properties>
</file>